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1" r:id="rId3"/>
    <p:sldId id="272" r:id="rId4"/>
    <p:sldId id="273" r:id="rId5"/>
    <p:sldId id="274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3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6"/>
    <a:srgbClr val="009AD9"/>
    <a:srgbClr val="006CA7"/>
    <a:srgbClr val="004881"/>
    <a:srgbClr val="183159"/>
    <a:srgbClr val="164E82"/>
    <a:srgbClr val="207AB4"/>
    <a:srgbClr val="DCDDDE"/>
    <a:srgbClr val="BCBEC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7688" autoAdjust="0"/>
  </p:normalViewPr>
  <p:slideViewPr>
    <p:cSldViewPr snapToGrid="0" showGuides="1">
      <p:cViewPr varScale="1">
        <p:scale>
          <a:sx n="116" d="100"/>
          <a:sy n="116" d="100"/>
        </p:scale>
        <p:origin x="336" y="96"/>
      </p:cViewPr>
      <p:guideLst>
        <p:guide orient="horz" pos="341"/>
        <p:guide pos="3840"/>
        <p:guide pos="193"/>
        <p:guide pos="7487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DABD6-8037-884A-9D03-A1F50B2C816D}" type="datetimeFigureOut">
              <a:rPr lang="en-US" smtClean="0"/>
              <a:pPr/>
              <a:t>7/25/2018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8B4A7-DA3E-A940-8433-CFE4A642A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0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7574E-DC55-A94A-B5EF-18DF34393992}" type="datetimeFigureOut">
              <a:rPr lang="en-US" smtClean="0"/>
              <a:pPr/>
              <a:t>7/25/2018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61CEC-32DF-1746-B1FD-9266FBEF3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41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672" y="2372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64" y="54411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931833" y="217488"/>
            <a:ext cx="6953251" cy="3046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6" y="217489"/>
            <a:ext cx="4486656" cy="5205412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000" kern="1200" smtClean="0">
                <a:solidFill>
                  <a:schemeClr val="bg1"/>
                </a:solidFill>
                <a:latin typeface="Gotham-Book" panose="02000604040000020004" pitchFamily="2" charset="0"/>
                <a:ea typeface="+mn-ea"/>
                <a:cs typeface="+mn-cs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 dirty="0" smtClean="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931834" y="3365501"/>
            <a:ext cx="4610101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9673167" y="3365500"/>
            <a:ext cx="2211917" cy="2057400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2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2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306917" y="217489"/>
            <a:ext cx="6961632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37" y="5653097"/>
            <a:ext cx="8520225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412567" y="217488"/>
            <a:ext cx="4472517" cy="194049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7412567" y="2263775"/>
            <a:ext cx="4472517" cy="3159126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0096D6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b="0" i="0" kern="1200" dirty="0" smtClean="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3pPr>
            <a:lvl4pPr marL="509588" marR="0" indent="-1698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"/>
              <a:tabLst/>
              <a:defRPr lang="en-US" sz="1600" b="0" i="0" kern="1200">
                <a:solidFill>
                  <a:schemeClr val="tx1"/>
                </a:solidFill>
                <a:latin typeface="Gotham-Book" panose="02000604040000020004" pitchFamily="2" charset="0"/>
                <a:ea typeface="+mn-ea"/>
                <a:cs typeface="Gotham-Book" panose="02000604040000020004" pitchFamily="2" charset="0"/>
              </a:defRPr>
            </a:lvl4pPr>
            <a:lvl5pPr marL="690563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6D6"/>
              </a:buClr>
              <a:buSzPct val="60000"/>
              <a:buFont typeface="Wingdings" pitchFamily="2" charset="2"/>
              <a:buChar char=""/>
              <a:tabLst/>
              <a:defRPr lang="en-US" sz="1600" b="0" i="0" kern="1200">
                <a:solidFill>
                  <a:schemeClr val="tx1"/>
                </a:solidFill>
                <a:latin typeface="Gotham-Book"/>
                <a:ea typeface="+mn-ea"/>
                <a:cs typeface="Gotham-Boo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4947836" y="217489"/>
            <a:ext cx="6937248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306919" y="217489"/>
            <a:ext cx="4486656" cy="5202936"/>
          </a:xfrm>
          <a:prstGeom prst="rect">
            <a:avLst/>
          </a:prstGeom>
          <a:solidFill>
            <a:srgbClr val="DCDDDE"/>
          </a:solidFill>
        </p:spPr>
        <p:txBody>
          <a:bodyPr tIns="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77" y="5653809"/>
            <a:ext cx="854858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DCDDDE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noFill/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51" y="5655568"/>
            <a:ext cx="9668531" cy="71963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2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11578167" cy="5197586"/>
          </a:xfrm>
          <a:prstGeom prst="rect">
            <a:avLst/>
          </a:prstGeom>
          <a:solidFill>
            <a:srgbClr val="BCBEC0"/>
          </a:solidFill>
        </p:spPr>
        <p:txBody>
          <a:bodyPr lIns="182880" tIns="274320">
            <a:normAutofit/>
          </a:bodyPr>
          <a:lstStyle>
            <a:lvl1pPr marL="0" indent="0">
              <a:buNone/>
              <a:defRPr sz="18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1200"/>
              </a:spcBef>
              <a:buNone/>
              <a:defRPr sz="16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6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03697" y="6540117"/>
            <a:ext cx="3526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</a:rPr>
              <a:t>|</a:t>
            </a:r>
          </a:p>
        </p:txBody>
      </p:sp>
      <p:pic>
        <p:nvPicPr>
          <p:cNvPr id="23" name="Picture 22" descr="grid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137" y="223964"/>
            <a:ext cx="11580128" cy="6225029"/>
          </a:xfrm>
          <a:prstGeom prst="rect">
            <a:avLst/>
          </a:prstGeom>
        </p:spPr>
      </p:pic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73" y="235328"/>
            <a:ext cx="11574272" cy="5205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73" y="3310252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Gotham-Book" panose="02000604040000020004" pitchFamily="2" charset="0"/>
              <a:cs typeface="Gotham Book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  <a:cs typeface="Gotham Book" pitchFamily="50" charset="0"/>
              </a:rPr>
              <a:t>|</a:t>
            </a:r>
          </a:p>
        </p:txBody>
      </p:sp>
      <p:sp>
        <p:nvSpPr>
          <p:cNvPr id="10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 Book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 Book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911_PPT_template_P5 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139" y="224540"/>
            <a:ext cx="11598656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92" y="4429121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 Book" pitchFamily="50" charset="0"/>
              </a:rPr>
              <a:t>National September 11 Memorial &amp; Museum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31" y="542849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800" y="228600"/>
            <a:ext cx="11582400" cy="64008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147" y="4428020"/>
            <a:ext cx="8534400" cy="40403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otham-Book" panose="02000604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7387" y="6075170"/>
            <a:ext cx="2364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 kern="800" spc="0" dirty="0">
                <a:solidFill>
                  <a:schemeClr val="bg1"/>
                </a:solidFill>
                <a:latin typeface="Gotham-Book" panose="02000604040000020004" pitchFamily="2" charset="0"/>
                <a:cs typeface="Gotham-Book"/>
              </a:rPr>
              <a:t>National September 11 Memorial &amp; Museum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221074" y="3234291"/>
            <a:ext cx="10179697" cy="964749"/>
          </a:xfrm>
          <a:prstGeom prst="rect">
            <a:avLst/>
          </a:prstGeom>
        </p:spPr>
        <p:txBody>
          <a:bodyPr lIns="0" rIns="0" anchor="t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36" y="5432551"/>
            <a:ext cx="1655064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17488"/>
            <a:ext cx="11582400" cy="521208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Gotham-Book" panose="02000604040000020004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439" y="3313598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200" b="0" i="0" cap="none" baseline="0">
                <a:solidFill>
                  <a:schemeClr val="tx1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sz="half" idx="21"/>
          </p:nvPr>
        </p:nvSpPr>
        <p:spPr>
          <a:xfrm>
            <a:off x="306917" y="3428889"/>
            <a:ext cx="225552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0"/>
          </p:nvPr>
        </p:nvSpPr>
        <p:spPr>
          <a:xfrm>
            <a:off x="2705084" y="3428888"/>
            <a:ext cx="4511040" cy="199339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9"/>
          </p:nvPr>
        </p:nvSpPr>
        <p:spPr>
          <a:xfrm>
            <a:off x="7349660" y="2377948"/>
            <a:ext cx="4535424" cy="3044952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8"/>
          </p:nvPr>
        </p:nvSpPr>
        <p:spPr>
          <a:xfrm>
            <a:off x="7351184" y="217488"/>
            <a:ext cx="4535424" cy="205740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7"/>
          </p:nvPr>
        </p:nvSpPr>
        <p:spPr>
          <a:xfrm>
            <a:off x="306919" y="217488"/>
            <a:ext cx="6912864" cy="3108960"/>
          </a:xfrm>
          <a:prstGeom prst="rect">
            <a:avLst/>
          </a:prstGeom>
          <a:solidFill>
            <a:srgbClr val="DCDDDE"/>
          </a:solidFill>
        </p:spPr>
        <p:txBody>
          <a:bodyPr tIns="45720">
            <a:normAutofit/>
          </a:bodyPr>
          <a:lstStyle>
            <a:lvl1pPr marL="0" indent="0">
              <a:buNone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1pPr>
            <a:lvl2pPr marL="0" indent="0">
              <a:spcBef>
                <a:spcPts val="600"/>
              </a:spcBef>
              <a:buNone/>
              <a:defRPr sz="1200" b="0" i="0">
                <a:solidFill>
                  <a:srgbClr val="0096D6"/>
                </a:solidFill>
                <a:latin typeface="Gotham-Book" panose="02000604040000020004" pitchFamily="2" charset="0"/>
                <a:cs typeface="Gotham-Book" panose="02000604040000020004" pitchFamily="2" charset="0"/>
              </a:defRPr>
            </a:lvl2pPr>
            <a:lvl3pPr marL="0" indent="0">
              <a:spcBef>
                <a:spcPts val="0"/>
              </a:spcBef>
              <a:spcAft>
                <a:spcPts val="1200"/>
              </a:spcAft>
              <a:buNone/>
              <a:tabLst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3pPr>
            <a:lvl4pPr marL="509588" indent="-169863">
              <a:buClr>
                <a:srgbClr val="0096D6"/>
              </a:buClr>
              <a:buSzPct val="100000"/>
              <a:buFont typeface="Lucida Grande"/>
              <a:buChar char="■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4pPr>
            <a:lvl5pPr marL="690563" indent="-180975">
              <a:buClr>
                <a:srgbClr val="0096D6"/>
              </a:buClr>
              <a:buSzPct val="50000"/>
              <a:buFont typeface="Wingdings" charset="2"/>
              <a:buChar char="☐"/>
              <a:defRPr sz="1200" b="0" i="0">
                <a:latin typeface="Gotham-Book" panose="02000604040000020004" pitchFamily="2" charset="0"/>
                <a:cs typeface="Gotham-Book" panose="02000604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80" y="5655435"/>
            <a:ext cx="8732875" cy="85278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200">
                <a:solidFill>
                  <a:srgbClr val="0096D6"/>
                </a:solidFill>
                <a:latin typeface="Gotham-Book" panose="02000604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7429" y="6492491"/>
            <a:ext cx="2827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dirty="0">
                <a:latin typeface="Gotham-Book" panose="02000604040000020004" pitchFamily="2" charset="0"/>
                <a:cs typeface="Gotham-Medium"/>
              </a:rPr>
              <a:t>National September 11 Memorial &amp; Museum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03697" y="6540117"/>
            <a:ext cx="2404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1"/>
                </a:solidFill>
                <a:latin typeface="Gotham-Book" panose="02000604040000020004" pitchFamily="2" charset="0"/>
              </a:rPr>
              <a:t>|</a:t>
            </a:r>
          </a:p>
        </p:txBody>
      </p:sp>
      <p:sp>
        <p:nvSpPr>
          <p:cNvPr id="13" name="Slide Number Placeholder 6"/>
          <p:cNvSpPr txBox="1">
            <a:spLocks/>
          </p:cNvSpPr>
          <p:nvPr userDrawn="1"/>
        </p:nvSpPr>
        <p:spPr>
          <a:xfrm>
            <a:off x="3292548" y="6511542"/>
            <a:ext cx="702733" cy="161924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>
              <a:defRPr sz="700" b="0" i="0">
                <a:solidFill>
                  <a:schemeClr val="tx1"/>
                </a:solidFill>
                <a:latin typeface="Gotham-Book"/>
                <a:cs typeface="Gotham-Boo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t>Page </a:t>
            </a:r>
            <a:fld id="{BE78C3A0-3EF1-4C19-BB35-7E4797C59C79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-Book" panose="02000604040000020004" pitchFamily="2" charset="0"/>
                <a:ea typeface="+mn-ea"/>
                <a:cs typeface="Gotham-Book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-Book" panose="02000604040000020004" pitchFamily="2" charset="0"/>
              <a:ea typeface="+mn-ea"/>
              <a:cs typeface="Gotham-Book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82" y="5495697"/>
            <a:ext cx="1655062" cy="119684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55" r:id="rId3"/>
    <p:sldLayoutId id="2147483687" r:id="rId4"/>
    <p:sldLayoutId id="2147483688" r:id="rId5"/>
    <p:sldLayoutId id="2147483691" r:id="rId6"/>
    <p:sldLayoutId id="2147483671" r:id="rId7"/>
    <p:sldLayoutId id="2147483686" r:id="rId8"/>
    <p:sldLayoutId id="2147483697" r:id="rId9"/>
    <p:sldLayoutId id="2147483678" r:id="rId10"/>
    <p:sldLayoutId id="2147483696" r:id="rId11"/>
    <p:sldLayoutId id="2147483679" r:id="rId12"/>
    <p:sldLayoutId id="2147483695" r:id="rId13"/>
    <p:sldLayoutId id="2147483680" r:id="rId14"/>
    <p:sldLayoutId id="2147483694" r:id="rId15"/>
    <p:sldLayoutId id="2147483692" r:id="rId16"/>
    <p:sldLayoutId id="2147483698" r:id="rId17"/>
    <p:sldLayoutId id="2147483693" r:id="rId18"/>
    <p:sldLayoutId id="2147483660" r:id="rId19"/>
    <p:sldLayoutId id="2147483689" r:id="rId20"/>
    <p:sldLayoutId id="2147483682" r:id="rId21"/>
    <p:sldLayoutId id="2147483690" r:id="rId22"/>
    <p:sldLayoutId id="2147483685" r:id="rId23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otham-Book"/>
          <a:ea typeface="+mj-ea"/>
          <a:cs typeface="Gotham-Boo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Gotham-Book"/>
          <a:ea typeface="+mn-ea"/>
          <a:cs typeface="Gotham-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Gotham-Book"/>
          <a:ea typeface="+mn-ea"/>
          <a:cs typeface="Gotham-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otham-Book"/>
          <a:ea typeface="+mn-ea"/>
          <a:cs typeface="Gotham-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Gotham-Book"/>
          <a:ea typeface="+mn-ea"/>
          <a:cs typeface="Gotham-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6398" y="3925664"/>
            <a:ext cx="10179697" cy="964749"/>
          </a:xfrm>
        </p:spPr>
        <p:txBody>
          <a:bodyPr>
            <a:normAutofit fontScale="90000"/>
          </a:bodyPr>
          <a:lstStyle/>
          <a:p>
            <a:r>
              <a:rPr lang="en-US" dirty="0"/>
              <a:t>Bill Liu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IT Intern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6398" y="7938803"/>
            <a:ext cx="8534400" cy="4040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B2621-3986-4AF6-B24A-6FA8E0DE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 Report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E7C8E2A-4F57-4353-A66F-CBCEA9C594E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7" y="37726"/>
            <a:ext cx="9861841" cy="5547286"/>
          </a:xfrm>
        </p:spPr>
      </p:pic>
    </p:spTree>
    <p:extLst>
      <p:ext uri="{BB962C8B-B14F-4D97-AF65-F5344CB8AC3E}">
        <p14:creationId xmlns:p14="http://schemas.microsoft.com/office/powerpoint/2010/main" val="241054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37168-11D1-46F3-9B2D-C7F5E23082F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23" y="217488"/>
            <a:ext cx="923995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3BD5F2-382B-4021-AC2D-9CCA48D2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 Scrubber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2B7751-3E6F-40E3-9F7A-02D60BA548EF}"/>
              </a:ext>
            </a:extLst>
          </p:cNvPr>
          <p:cNvSpPr/>
          <p:nvPr/>
        </p:nvSpPr>
        <p:spPr>
          <a:xfrm>
            <a:off x="4536141" y="3998259"/>
            <a:ext cx="2716306" cy="1120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8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stop7">
            <a:hlinkClick r:id="" action="ppaction://media"/>
            <a:extLst>
              <a:ext uri="{FF2B5EF4-FFF2-40B4-BE49-F238E27FC236}">
                <a16:creationId xmlns:a16="http://schemas.microsoft.com/office/drawing/2014/main" id="{E7D53DB6-205C-4AF0-97D0-963EB1439DA0}"/>
              </a:ext>
            </a:extLst>
          </p:cNvPr>
          <p:cNvPicPr>
            <a:picLocks noGrp="1" noChangeAspect="1"/>
          </p:cNvPicPr>
          <p:nvPr>
            <p:ph sz="half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17629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52972-A0B3-4747-8386-97C8777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Regression Tests Video</a:t>
            </a:r>
          </a:p>
        </p:txBody>
      </p:sp>
    </p:spTree>
    <p:extLst>
      <p:ext uri="{BB962C8B-B14F-4D97-AF65-F5344CB8AC3E}">
        <p14:creationId xmlns:p14="http://schemas.microsoft.com/office/powerpoint/2010/main" val="38584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B1B94-B116-4E40-B616-16852B7805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Site Still Under Construction~~~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E7C2A-61F1-4116-91F2-9D5D187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Apache2 Webpage</a:t>
            </a:r>
          </a:p>
        </p:txBody>
      </p:sp>
    </p:spTree>
    <p:extLst>
      <p:ext uri="{BB962C8B-B14F-4D97-AF65-F5344CB8AC3E}">
        <p14:creationId xmlns:p14="http://schemas.microsoft.com/office/powerpoint/2010/main" val="169321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99FD81-1489-4300-B86E-45B2C5B1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1662E0-8F6D-4870-B1E8-D4CDD0DBF27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04046" y="517496"/>
            <a:ext cx="9418073" cy="45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b="1" dirty="0">
                <a:solidFill>
                  <a:srgbClr val="0096D6"/>
                </a:solidFill>
              </a:rPr>
              <a:t>Project Abstract: To ensure the functionality and user acceptability of critical web pages and use cases using fully automated testing suites</a:t>
            </a:r>
          </a:p>
        </p:txBody>
      </p:sp>
    </p:spTree>
    <p:extLst>
      <p:ext uri="{BB962C8B-B14F-4D97-AF65-F5344CB8AC3E}">
        <p14:creationId xmlns:p14="http://schemas.microsoft.com/office/powerpoint/2010/main" val="86585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66069D-0CB0-4449-A287-9DE9A0CBA7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217488"/>
            <a:ext cx="4248606" cy="519758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Test Automation is a system of software that control and execute test suites then report on the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Automates repetitive but necessary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critical part of continuous integration because our website and applications are constantly updating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420A0-1B12-4BB9-95B9-203F6D31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Automation?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5D52-CDB5-4711-A73E-CB9B53FB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45" y="563485"/>
            <a:ext cx="8748584" cy="45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A4F3C-A815-4AE2-9112-1146BA52D3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8" y="217488"/>
            <a:ext cx="5541947" cy="51975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real-time and scheduled(every day) reassurance that our web pages and functions are working properly</a:t>
            </a:r>
          </a:p>
          <a:p>
            <a:pPr marL="795338" lvl="3" indent="-285750">
              <a:buFont typeface="Arial" panose="020B0604020202020204" pitchFamily="34" charset="0"/>
              <a:buChar char="•"/>
            </a:pPr>
            <a:r>
              <a:rPr lang="en-US" dirty="0"/>
              <a:t>For Example: Make Donation page and membership join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Significantly reduce the amount of time the developer team spends on testing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the need for the developer team to manually check existing web pages for unexpected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Do all of the above with NO click of a button!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A87FA-6D7E-4B91-A542-BBDF015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5934E-8D61-43F2-8EC2-1E0EE6CE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65" y="794106"/>
            <a:ext cx="6309325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F2DDA-A1AA-4247-8F0A-4D83AA0E1DA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06919" y="217488"/>
            <a:ext cx="4281558" cy="51975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possible directions to take to achieve test automation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Numerous similar technologies and services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had too many complications for the returns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07910-683B-4510-BDBC-2252551F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Contractors Sending in Their Bids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16E8A-1BB2-462D-8F94-942B8E3E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4" y="1013254"/>
            <a:ext cx="2990239" cy="2950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CC40F-8CBD-4169-97D7-9A821CF2A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41" y="2819856"/>
            <a:ext cx="1885950" cy="2428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135C2-2E40-44BB-92A7-A5C8E71CB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187" y="4196830"/>
            <a:ext cx="2202296" cy="1350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694A5-1773-4B86-9B91-287779436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18" y="3244216"/>
            <a:ext cx="2265927" cy="1905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E8C68E-241B-473C-9B5B-EA3FE7FA9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282" y="2946031"/>
            <a:ext cx="1445363" cy="1473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FE4DB-882B-4987-94E9-181A98101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88" y="259268"/>
            <a:ext cx="3356163" cy="1050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9DDF9-C481-492D-A42C-ED8D474673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58" y="342824"/>
            <a:ext cx="3080918" cy="23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031EB4-0F14-4962-B2D9-CA389A1566B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27" y="25396"/>
            <a:ext cx="8938053" cy="551557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Approaches: User Acceptance Tests and Visual Regression Tests</a:t>
            </a:r>
          </a:p>
        </p:txBody>
      </p:sp>
    </p:spTree>
    <p:extLst>
      <p:ext uri="{BB962C8B-B14F-4D97-AF65-F5344CB8AC3E}">
        <p14:creationId xmlns:p14="http://schemas.microsoft.com/office/powerpoint/2010/main" val="101877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12C1-860F-491B-8149-79BD12ECC1C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4" y="444843"/>
            <a:ext cx="5913512" cy="50030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F5A36D-43B7-4220-B160-A1177FED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 Catching Errors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C19D6-5489-4305-A1A1-5787E4E55CC3}"/>
              </a:ext>
            </a:extLst>
          </p:cNvPr>
          <p:cNvSpPr txBox="1"/>
          <p:nvPr/>
        </p:nvSpPr>
        <p:spPr>
          <a:xfrm>
            <a:off x="463751" y="518984"/>
            <a:ext cx="44871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Codeception</a:t>
            </a:r>
            <a:r>
              <a:rPr lang="en-US" dirty="0"/>
              <a:t> is a full stack testing framework written in 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automatically control your web browser to perform certain tasks on websites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Filling out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assertions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Interacting with dynamic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reports that report any errors in the execution and provides snapshots of where the error occurred </a:t>
            </a:r>
          </a:p>
        </p:txBody>
      </p:sp>
    </p:spTree>
    <p:extLst>
      <p:ext uri="{BB962C8B-B14F-4D97-AF65-F5344CB8AC3E}">
        <p14:creationId xmlns:p14="http://schemas.microsoft.com/office/powerpoint/2010/main" val="233281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36EF4-841D-4225-90AB-961A385AB57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8" y="217488"/>
            <a:ext cx="10256065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11F395-1C00-46D1-B184-09A3DC33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 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36E18-3304-40FB-A9CA-71EFAFE7CDC5}"/>
              </a:ext>
            </a:extLst>
          </p:cNvPr>
          <p:cNvSpPr txBox="1"/>
          <p:nvPr/>
        </p:nvSpPr>
        <p:spPr>
          <a:xfrm>
            <a:off x="8768941" y="661545"/>
            <a:ext cx="20683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Example of report showing a successful test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3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decept1">
            <a:hlinkClick r:id="" action="ppaction://media"/>
            <a:extLst>
              <a:ext uri="{FF2B5EF4-FFF2-40B4-BE49-F238E27FC236}">
                <a16:creationId xmlns:a16="http://schemas.microsoft.com/office/drawing/2014/main" id="{73670835-2571-418B-BE6E-B1D081633B1C}"/>
              </a:ext>
            </a:extLst>
          </p:cNvPr>
          <p:cNvPicPr>
            <a:picLocks noGrp="1" noChangeAspect="1"/>
          </p:cNvPicPr>
          <p:nvPr>
            <p:ph sz="half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217488"/>
            <a:ext cx="9239250" cy="5197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B47EAE-77A2-4685-93E6-81C782DB0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Acceptance Tests Video</a:t>
            </a:r>
          </a:p>
        </p:txBody>
      </p:sp>
    </p:spTree>
    <p:extLst>
      <p:ext uri="{BB962C8B-B14F-4D97-AF65-F5344CB8AC3E}">
        <p14:creationId xmlns:p14="http://schemas.microsoft.com/office/powerpoint/2010/main" val="22166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/11 Memorial Font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WIDESCREEN.potx" id="{7E13A291-3D85-4959-95C7-4F66E95AB0F4}" vid="{47406AA2-192C-4C41-89EC-9F82FF0DB7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- WIDESCREEN</Template>
  <TotalTime>2981</TotalTime>
  <Words>274</Words>
  <Application>Microsoft Office PowerPoint</Application>
  <PresentationFormat>Widescreen</PresentationFormat>
  <Paragraphs>35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Gotham Book</vt:lpstr>
      <vt:lpstr>Gotham-Book</vt:lpstr>
      <vt:lpstr>Gotham-Medium</vt:lpstr>
      <vt:lpstr>Lucida Grande</vt:lpstr>
      <vt:lpstr>Wingdings</vt:lpstr>
      <vt:lpstr>Custom Design</vt:lpstr>
      <vt:lpstr>Bill Liu  Software IT Intern</vt:lpstr>
      <vt:lpstr>Project Abstract: To ensure the functionality and user acceptability of critical web pages and use cases using fully automated testing suites</vt:lpstr>
      <vt:lpstr>What is Test Automation?</vt:lpstr>
      <vt:lpstr>Why Test Automation</vt:lpstr>
      <vt:lpstr>Contractors Sending in Their Bids</vt:lpstr>
      <vt:lpstr>2 Approaches: User Acceptance Tests and Visual Regression Tests</vt:lpstr>
      <vt:lpstr>User Acceptance Tests Catching Errors</vt:lpstr>
      <vt:lpstr>User Acceptance Tests Report</vt:lpstr>
      <vt:lpstr>User Acceptance Tests Video</vt:lpstr>
      <vt:lpstr>Visual Regression Tests Report</vt:lpstr>
      <vt:lpstr>Visual Regression Tests Scrubber (Cont)</vt:lpstr>
      <vt:lpstr>Visual Regression Tests Video</vt:lpstr>
      <vt:lpstr>Apache2 Webpage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Liu  Software IT Intern</dc:title>
  <dc:creator>Bill Liu</dc:creator>
  <cp:lastModifiedBy>Bill Liu</cp:lastModifiedBy>
  <cp:revision>34</cp:revision>
  <cp:lastPrinted>2016-08-17T20:08:52Z</cp:lastPrinted>
  <dcterms:created xsi:type="dcterms:W3CDTF">2018-07-23T19:17:07Z</dcterms:created>
  <dcterms:modified xsi:type="dcterms:W3CDTF">2018-07-26T13:53:11Z</dcterms:modified>
</cp:coreProperties>
</file>